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  <p:sldMasterId id="2147483665" r:id="rId3"/>
  </p:sldMasterIdLst>
  <p:notesMasterIdLst>
    <p:notesMasterId r:id="rId14"/>
  </p:notesMasterIdLst>
  <p:sldIdLst>
    <p:sldId id="266" r:id="rId4"/>
    <p:sldId id="257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8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7QXGYWO/dsCbVrfLrjpphn05E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C336C1-0C66-465D-82DF-08C2C1D536E5}">
  <a:tblStyle styleId="{D4C336C1-0C66-465D-82DF-08C2C1D536E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" y="936"/>
      </p:cViewPr>
      <p:guideLst>
        <p:guide orient="horz"/>
        <p:guide pos="3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9978f2daf_0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139978f2daf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9978f2daf_0_2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39978f2daf_0_2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9978f2daf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39978f2daf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0a5981c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130a5981c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130a5981c3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NL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>
  <p:cSld name="Cover 0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>
            <a:spLocks noGrp="1"/>
          </p:cNvSpPr>
          <p:nvPr>
            <p:ph type="pic" idx="2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25" name="Google Shape;25;p28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name="adj" fmla="val 3102"/>
            </a:avLst>
          </a:prstGeom>
          <a:solidFill>
            <a:srgbClr val="58595B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28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38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8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54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8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01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8" descr="Icon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68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8" descr="A black sign with white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8" descr="A picture containing computer, keyboard, laptop, foo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28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8"/>
          <p:cNvSpPr txBox="1">
            <a:spLocks noGrp="1"/>
          </p:cNvSpPr>
          <p:nvPr>
            <p:ph type="body" idx="1"/>
          </p:nvPr>
        </p:nvSpPr>
        <p:spPr>
          <a:xfrm>
            <a:off x="392278" y="3326365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494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3"/>
          </p:nvPr>
        </p:nvSpPr>
        <p:spPr>
          <a:xfrm>
            <a:off x="410876" y="4043603"/>
            <a:ext cx="401528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Google Shape;34;p28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6189" y="423865"/>
            <a:ext cx="2126222" cy="70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8" descr="Tex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98052" y="673665"/>
            <a:ext cx="1841540" cy="4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ext Slide 02">
  <p:cSld name="Blank Text Slide 0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9" descr="F:\Birmingham\MSU\Creative Services\DG EAC Framework jobs\EIT\2014 EIT re-brand\Brand elements examples\Mock-ups\Examples\Powerpoint Template\Old\Graphic_element.png"/>
          <p:cNvPicPr preferRelativeResize="0"/>
          <p:nvPr/>
        </p:nvPicPr>
        <p:blipFill rotWithShape="1">
          <a:blip r:embed="rId2">
            <a:alphaModFix/>
          </a:blip>
          <a:srcRect t="17637" r="38726"/>
          <a:stretch/>
        </p:blipFill>
        <p:spPr>
          <a:xfrm>
            <a:off x="10251267" y="0"/>
            <a:ext cx="1940733" cy="260868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9"/>
          <p:cNvSpPr txBox="1">
            <a:spLocks noGrp="1"/>
          </p:cNvSpPr>
          <p:nvPr>
            <p:ph type="body" idx="1"/>
          </p:nvPr>
        </p:nvSpPr>
        <p:spPr>
          <a:xfrm>
            <a:off x="623393" y="541719"/>
            <a:ext cx="90000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body" idx="2"/>
          </p:nvPr>
        </p:nvSpPr>
        <p:spPr>
          <a:xfrm>
            <a:off x="623393" y="1196976"/>
            <a:ext cx="9000000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 3 Image ">
  <p:cSld name="Text &amp;  3 Image 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>
            <a:spLocks noGrp="1"/>
          </p:cNvSpPr>
          <p:nvPr>
            <p:ph type="pic" idx="2"/>
          </p:nvPr>
        </p:nvSpPr>
        <p:spPr>
          <a:xfrm>
            <a:off x="7063263" y="1196628"/>
            <a:ext cx="2016224" cy="2376265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90" name="Google Shape;90;p30"/>
          <p:cNvSpPr>
            <a:spLocks noGrp="1"/>
          </p:cNvSpPr>
          <p:nvPr>
            <p:ph type="pic" idx="3"/>
          </p:nvPr>
        </p:nvSpPr>
        <p:spPr>
          <a:xfrm>
            <a:off x="7056968" y="3788892"/>
            <a:ext cx="4511641" cy="1584325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91" name="Google Shape;91;p30"/>
          <p:cNvSpPr>
            <a:spLocks noGrp="1"/>
          </p:cNvSpPr>
          <p:nvPr>
            <p:ph type="pic" idx="4"/>
          </p:nvPr>
        </p:nvSpPr>
        <p:spPr>
          <a:xfrm>
            <a:off x="9552384" y="1196603"/>
            <a:ext cx="2016224" cy="2376265"/>
          </a:xfrm>
          <a:prstGeom prst="round2DiagRect">
            <a:avLst>
              <a:gd name="adj1" fmla="val 0"/>
              <a:gd name="adj2" fmla="val 18487"/>
            </a:avLst>
          </a:prstGeom>
          <a:noFill/>
          <a:ln>
            <a:noFill/>
          </a:ln>
        </p:spPr>
      </p:sp>
      <p:sp>
        <p:nvSpPr>
          <p:cNvPr id="92" name="Google Shape;92;p30"/>
          <p:cNvSpPr txBox="1">
            <a:spLocks noGrp="1"/>
          </p:cNvSpPr>
          <p:nvPr>
            <p:ph type="body" idx="1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body" idx="5"/>
          </p:nvPr>
        </p:nvSpPr>
        <p:spPr>
          <a:xfrm>
            <a:off x="623394" y="1196976"/>
            <a:ext cx="6048671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Landscaper &amp; Portrait Image">
  <p:cSld name="Text with Landscaper &amp; Portrait Imag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>
            <a:spLocks noGrp="1"/>
          </p:cNvSpPr>
          <p:nvPr>
            <p:ph type="body" idx="1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31"/>
          <p:cNvSpPr>
            <a:spLocks noGrp="1"/>
          </p:cNvSpPr>
          <p:nvPr>
            <p:ph type="pic" idx="2"/>
          </p:nvPr>
        </p:nvSpPr>
        <p:spPr>
          <a:xfrm>
            <a:off x="623392" y="3791021"/>
            <a:ext cx="10945216" cy="158417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97" name="Google Shape;97;p31"/>
          <p:cNvSpPr txBox="1">
            <a:spLocks noGrp="1"/>
          </p:cNvSpPr>
          <p:nvPr>
            <p:ph type="body" idx="3"/>
          </p:nvPr>
        </p:nvSpPr>
        <p:spPr>
          <a:xfrm>
            <a:off x="623394" y="1196976"/>
            <a:ext cx="6048671" cy="237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31"/>
          <p:cNvSpPr>
            <a:spLocks noGrp="1"/>
          </p:cNvSpPr>
          <p:nvPr>
            <p:ph type="pic" idx="4"/>
          </p:nvPr>
        </p:nvSpPr>
        <p:spPr>
          <a:xfrm>
            <a:off x="6960096" y="1196752"/>
            <a:ext cx="4586624" cy="2376264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3 Images 02">
  <p:cSld name="Text &amp; 3 Images 0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>
            <a:spLocks noGrp="1"/>
          </p:cNvSpPr>
          <p:nvPr>
            <p:ph type="body" idx="1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32"/>
          <p:cNvSpPr>
            <a:spLocks noGrp="1"/>
          </p:cNvSpPr>
          <p:nvPr>
            <p:ph type="pic" idx="2"/>
          </p:nvPr>
        </p:nvSpPr>
        <p:spPr>
          <a:xfrm>
            <a:off x="623392" y="3791021"/>
            <a:ext cx="6048672" cy="158417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02" name="Google Shape;102;p32"/>
          <p:cNvSpPr txBox="1">
            <a:spLocks noGrp="1"/>
          </p:cNvSpPr>
          <p:nvPr>
            <p:ph type="body" idx="3"/>
          </p:nvPr>
        </p:nvSpPr>
        <p:spPr>
          <a:xfrm>
            <a:off x="623394" y="1196976"/>
            <a:ext cx="6048671" cy="237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32"/>
          <p:cNvSpPr>
            <a:spLocks noGrp="1"/>
          </p:cNvSpPr>
          <p:nvPr>
            <p:ph type="pic" idx="4"/>
          </p:nvPr>
        </p:nvSpPr>
        <p:spPr>
          <a:xfrm>
            <a:off x="6960096" y="1196752"/>
            <a:ext cx="4586624" cy="2376264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04" name="Google Shape;104;p32"/>
          <p:cNvSpPr>
            <a:spLocks noGrp="1"/>
          </p:cNvSpPr>
          <p:nvPr>
            <p:ph type="pic" idx="5"/>
          </p:nvPr>
        </p:nvSpPr>
        <p:spPr>
          <a:xfrm>
            <a:off x="6960096" y="3789040"/>
            <a:ext cx="4608512" cy="1584176"/>
          </a:xfrm>
          <a:prstGeom prst="round2DiagRect">
            <a:avLst>
              <a:gd name="adj1" fmla="val 0"/>
              <a:gd name="adj2" fmla="val 2085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bg>
      <p:bgPr>
        <a:solidFill>
          <a:srgbClr val="5D247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978f2daf_0_216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143" name="Google Shape;143;g139978f2daf_0_2162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39978f2daf_0_2162"/>
          <p:cNvSpPr txBox="1">
            <a:spLocks noGrp="1"/>
          </p:cNvSpPr>
          <p:nvPr>
            <p:ph type="body" idx="1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7448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9978f2daf_0_2707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139978f2daf_0_2707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76" name="Google Shape;76;g139978f2daf_0_2707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39978f2daf_0_2707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936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>
  <p:cSld name="Cover 0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>
            <a:spLocks noGrp="1"/>
          </p:cNvSpPr>
          <p:nvPr>
            <p:ph type="pic" idx="2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" name="Google Shape;108;p13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name="adj" fmla="val 3102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1"/>
          </p:nvPr>
        </p:nvSpPr>
        <p:spPr>
          <a:xfrm>
            <a:off x="392278" y="3326365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3"/>
          </p:nvPr>
        </p:nvSpPr>
        <p:spPr>
          <a:xfrm>
            <a:off x="410876" y="4043603"/>
            <a:ext cx="401528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1" name="Google Shape;111;p1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93" y="5934131"/>
            <a:ext cx="1581397" cy="36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9852" y="5823656"/>
            <a:ext cx="2704089" cy="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1762" y="5705475"/>
            <a:ext cx="536836" cy="69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2323" y="5894379"/>
            <a:ext cx="1058306" cy="36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64171" y="5856312"/>
            <a:ext cx="608837" cy="40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 descr="A picture containing graphical user interfac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26171" y="5905372"/>
            <a:ext cx="1291717" cy="37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 descr="A picture containing 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4461" y="426160"/>
            <a:ext cx="2126222" cy="70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 descr="Graphical user interface, text&#10;&#10;Description automatically generated with medium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89189" y="650425"/>
            <a:ext cx="1793937" cy="43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2">
  <p:cSld name="Cover 0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434430" y="4221088"/>
            <a:ext cx="5760000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2"/>
          </p:nvPr>
        </p:nvSpPr>
        <p:spPr>
          <a:xfrm>
            <a:off x="434430" y="3501008"/>
            <a:ext cx="57600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>
            <a:spLocks noGrp="1"/>
          </p:cNvSpPr>
          <p:nvPr>
            <p:ph type="pic" idx="3"/>
          </p:nvPr>
        </p:nvSpPr>
        <p:spPr>
          <a:xfrm>
            <a:off x="6690071" y="1845533"/>
            <a:ext cx="6998781" cy="6998781"/>
          </a:xfrm>
          <a:prstGeom prst="ellipse">
            <a:avLst/>
          </a:prstGeom>
          <a:noFill/>
          <a:ln>
            <a:noFill/>
          </a:ln>
        </p:spPr>
      </p:sp>
      <p:sp>
        <p:nvSpPr>
          <p:cNvPr id="123" name="Google Shape;123;p27"/>
          <p:cNvSpPr/>
          <p:nvPr/>
        </p:nvSpPr>
        <p:spPr>
          <a:xfrm>
            <a:off x="6214600" y="1370062"/>
            <a:ext cx="8002694" cy="8002694"/>
          </a:xfrm>
          <a:prstGeom prst="donut">
            <a:avLst>
              <a:gd name="adj" fmla="val 3102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7" descr="A picture containing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987" y="435685"/>
            <a:ext cx="1599756" cy="52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3628" y="582288"/>
            <a:ext cx="1401523" cy="32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9838" y="493904"/>
            <a:ext cx="2396516" cy="47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8416" y="388913"/>
            <a:ext cx="459391" cy="59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04846" y="568632"/>
            <a:ext cx="905634" cy="31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 descr="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36057" y="548823"/>
            <a:ext cx="521006" cy="35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picture containing graphical user interfac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12159" y="584938"/>
            <a:ext cx="1105373" cy="32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Graphical user interface, text&#10;&#10;Description automatically generated with medium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5590" y="1179486"/>
            <a:ext cx="1571219" cy="378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Page">
  <p:cSld name="Main Title Page">
    <p:bg>
      <p:bgPr>
        <a:solidFill>
          <a:srgbClr val="1D4F9D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g139978f2daf_0_7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139978f2daf_0_752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g139978f2daf_0_752"/>
          <p:cNvSpPr/>
          <p:nvPr/>
        </p:nvSpPr>
        <p:spPr>
          <a:xfrm>
            <a:off x="0" y="0"/>
            <a:ext cx="12192000" cy="53286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g139978f2daf_0_752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g139978f2daf_0_752" descr="A picture containing plant, vege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50" y="326258"/>
            <a:ext cx="10807698" cy="4673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563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ext Slide">
  <p:cSld name="Blank Text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nl-NL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9" descr="F:\Birmingham\MSU\Creative Services\DG EAC Framework jobs\EIT\2014 EIT re-brand\Brand elements examples\Mock-ups\Examples\Powerpoint Template\Old\Graphic_element.png"/>
          <p:cNvPicPr preferRelativeResize="0"/>
          <p:nvPr/>
        </p:nvPicPr>
        <p:blipFill rotWithShape="1">
          <a:blip r:embed="rId2">
            <a:alphaModFix/>
          </a:blip>
          <a:srcRect l="-5234" t="44538" r="10504" b="-1200"/>
          <a:stretch/>
        </p:blipFill>
        <p:spPr>
          <a:xfrm>
            <a:off x="9660205" y="0"/>
            <a:ext cx="2531795" cy="151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623393" y="541719"/>
            <a:ext cx="86400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623393" y="1196976"/>
            <a:ext cx="8640000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24"/>
          <p:cNvSpPr>
            <a:spLocks noGrp="1"/>
          </p:cNvSpPr>
          <p:nvPr>
            <p:ph type="body" idx="1"/>
          </p:nvPr>
        </p:nvSpPr>
        <p:spPr>
          <a:xfrm>
            <a:off x="1391479" y="1340643"/>
            <a:ext cx="3360373" cy="446462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2540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ndscape Image &amp; Text">
  <p:cSld name="Landscape Image &amp;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>
            <a:spLocks noGrp="1"/>
          </p:cNvSpPr>
          <p:nvPr>
            <p:ph type="pic" idx="2"/>
          </p:nvPr>
        </p:nvSpPr>
        <p:spPr>
          <a:xfrm>
            <a:off x="645280" y="476672"/>
            <a:ext cx="10923328" cy="158417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51" name="Google Shape;51;p20"/>
          <p:cNvSpPr txBox="1">
            <a:spLocks noGrp="1"/>
          </p:cNvSpPr>
          <p:nvPr>
            <p:ph type="body" idx="1"/>
          </p:nvPr>
        </p:nvSpPr>
        <p:spPr>
          <a:xfrm>
            <a:off x="623392" y="2276872"/>
            <a:ext cx="1094521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3"/>
          </p:nvPr>
        </p:nvSpPr>
        <p:spPr>
          <a:xfrm>
            <a:off x="623393" y="2924944"/>
            <a:ext cx="10945215" cy="244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s">
  <p:cSld name="Text &amp; Image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" descr="F:\Birmingham\MSU\Creative Services\DG EAC Framework jobs\EIT\2014 EIT re-brand\Brand elements examples\Mock-ups\Examples\Powerpoint Template\Old\Graphic_element.png"/>
          <p:cNvPicPr preferRelativeResize="0"/>
          <p:nvPr/>
        </p:nvPicPr>
        <p:blipFill rotWithShape="1">
          <a:blip r:embed="rId2">
            <a:alphaModFix/>
          </a:blip>
          <a:srcRect l="1" t="63474" r="-26311"/>
          <a:stretch/>
        </p:blipFill>
        <p:spPr>
          <a:xfrm>
            <a:off x="9368454" y="0"/>
            <a:ext cx="3024138" cy="8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1"/>
          <p:cNvSpPr>
            <a:spLocks noGrp="1"/>
          </p:cNvSpPr>
          <p:nvPr>
            <p:ph type="pic" idx="2"/>
          </p:nvPr>
        </p:nvSpPr>
        <p:spPr>
          <a:xfrm>
            <a:off x="4463819" y="1196752"/>
            <a:ext cx="3360373" cy="4176465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56" name="Google Shape;56;p21"/>
          <p:cNvSpPr>
            <a:spLocks noGrp="1"/>
          </p:cNvSpPr>
          <p:nvPr>
            <p:ph type="pic" idx="3"/>
          </p:nvPr>
        </p:nvSpPr>
        <p:spPr>
          <a:xfrm>
            <a:off x="8208236" y="1196752"/>
            <a:ext cx="3360373" cy="4176465"/>
          </a:xfrm>
          <a:prstGeom prst="round2DiagRect">
            <a:avLst>
              <a:gd name="adj1" fmla="val 0"/>
              <a:gd name="adj2" fmla="val 18487"/>
            </a:avLst>
          </a:prstGeom>
          <a:noFill/>
          <a:ln>
            <a:noFill/>
          </a:ln>
        </p:spPr>
      </p:sp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623394" y="541719"/>
            <a:ext cx="3456383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4"/>
          </p:nvPr>
        </p:nvSpPr>
        <p:spPr>
          <a:xfrm>
            <a:off x="623394" y="1196976"/>
            <a:ext cx="3456383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go only">
  <p:cSld name="Title and logo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nl-NL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1"/>
          </p:nvPr>
        </p:nvSpPr>
        <p:spPr>
          <a:xfrm>
            <a:off x="623393" y="541719"/>
            <a:ext cx="86400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 3 Image 02">
  <p:cSld name="Text &amp;  3 Image 0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7056968" y="3429000"/>
            <a:ext cx="4511641" cy="194421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64" name="Google Shape;64;p22"/>
          <p:cNvSpPr>
            <a:spLocks noGrp="1"/>
          </p:cNvSpPr>
          <p:nvPr>
            <p:ph type="pic" idx="3"/>
          </p:nvPr>
        </p:nvSpPr>
        <p:spPr>
          <a:xfrm>
            <a:off x="7056108" y="1196752"/>
            <a:ext cx="4511641" cy="195072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4"/>
          </p:nvPr>
        </p:nvSpPr>
        <p:spPr>
          <a:xfrm>
            <a:off x="623394" y="1196976"/>
            <a:ext cx="6048671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">
  <p:cSld name="Text &amp; Imag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>
            <a:spLocks noGrp="1"/>
          </p:cNvSpPr>
          <p:nvPr>
            <p:ph type="pic" idx="2"/>
          </p:nvPr>
        </p:nvSpPr>
        <p:spPr>
          <a:xfrm>
            <a:off x="8112225" y="1196752"/>
            <a:ext cx="3456384" cy="4176464"/>
          </a:xfrm>
          <a:prstGeom prst="round2DiagRect">
            <a:avLst>
              <a:gd name="adj1" fmla="val 12259"/>
              <a:gd name="adj2" fmla="val 0"/>
            </a:avLst>
          </a:prstGeom>
          <a:noFill/>
          <a:ln>
            <a:noFill/>
          </a:ln>
        </p:spPr>
      </p:sp>
      <p:pic>
        <p:nvPicPr>
          <p:cNvPr id="69" name="Google Shape;69;p23" descr="F:\Birmingham\MSU\Creative Services\DG EAC Framework jobs\EIT\2014 EIT re-brand\Brand elements examples\Mock-ups\Examples\Powerpoint Template\Old\Graphic_element.png"/>
          <p:cNvPicPr preferRelativeResize="0"/>
          <p:nvPr/>
        </p:nvPicPr>
        <p:blipFill rotWithShape="1">
          <a:blip r:embed="rId2">
            <a:alphaModFix/>
          </a:blip>
          <a:srcRect l="-273" t="-9718" r="28406" b="58620"/>
          <a:stretch/>
        </p:blipFill>
        <p:spPr>
          <a:xfrm>
            <a:off x="10050209" y="5335149"/>
            <a:ext cx="2141791" cy="1522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>
            <a:off x="623393" y="541719"/>
            <a:ext cx="71280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body" idx="3"/>
          </p:nvPr>
        </p:nvSpPr>
        <p:spPr>
          <a:xfrm>
            <a:off x="623393" y="1196976"/>
            <a:ext cx="7128000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8" descr="A close up of a sig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0288" y="6280856"/>
            <a:ext cx="1151936" cy="38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8" descr="A picture containing graphical user interface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988871" y="6353844"/>
            <a:ext cx="1287729" cy="2903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494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9978f2daf_0_567"/>
          <p:cNvSpPr txBox="1">
            <a:spLocks noGrp="1"/>
          </p:cNvSpPr>
          <p:nvPr>
            <p:ph type="body" idx="1"/>
          </p:nvPr>
        </p:nvSpPr>
        <p:spPr>
          <a:xfrm>
            <a:off x="1023319" y="1697349"/>
            <a:ext cx="4967663" cy="244239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l-GR" sz="3600" b="1" dirty="0">
                <a:solidFill>
                  <a:srgbClr val="FFFFFF"/>
                </a:solidFill>
                <a:latin typeface="Calibri" panose="020F0502020204030204" pitchFamily="34" charset="0"/>
                <a:ea typeface="Titillium Web"/>
                <a:cs typeface="Calibri" panose="020F0502020204030204" pitchFamily="34" charset="0"/>
                <a:sym typeface="Titillium Web"/>
              </a:rPr>
              <a:t>Αξιολόγηση διαδικτυακών πηγών και εντοπισμός παραπληροφόρησης</a:t>
            </a:r>
            <a:endParaRPr lang="en-GB" sz="3600" b="1" dirty="0">
              <a:solidFill>
                <a:srgbClr val="FFFFFF"/>
              </a:solidFill>
              <a:latin typeface="Calibri" panose="020F0502020204030204" pitchFamily="34" charset="0"/>
              <a:ea typeface="Titillium Web"/>
              <a:cs typeface="Calibri" panose="020F0502020204030204" pitchFamily="34" charset="0"/>
              <a:sym typeface="Titillium Web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sz="3600" b="1" dirty="0">
              <a:solidFill>
                <a:srgbClr val="FFFFFF"/>
              </a:solidFill>
              <a:latin typeface="Calibri" panose="020F0502020204030204" pitchFamily="34" charset="0"/>
              <a:ea typeface="Titillium Web"/>
              <a:cs typeface="Calibri" panose="020F0502020204030204" pitchFamily="34" charset="0"/>
              <a:sym typeface="Titillium Web"/>
            </a:endParaRPr>
          </a:p>
        </p:txBody>
      </p:sp>
      <p:sp>
        <p:nvSpPr>
          <p:cNvPr id="2" name="Google Shape;136;p3">
            <a:extLst>
              <a:ext uri="{FF2B5EF4-FFF2-40B4-BE49-F238E27FC236}">
                <a16:creationId xmlns:a16="http://schemas.microsoft.com/office/drawing/2014/main" id="{C1C7FD7B-7A30-BD76-197B-CA153A76AEC3}"/>
              </a:ext>
            </a:extLst>
          </p:cNvPr>
          <p:cNvSpPr txBox="1">
            <a:spLocks/>
          </p:cNvSpPr>
          <p:nvPr/>
        </p:nvSpPr>
        <p:spPr>
          <a:xfrm>
            <a:off x="651884" y="4404151"/>
            <a:ext cx="57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1200"/>
            </a:pPr>
            <a:r>
              <a:rPr lang="el-GR" dirty="0"/>
              <a:t>Δημιουργία παρουσίασης από τους Yael Rozenblum και Dr. Keren Dalyot, Σχολή Εκπαίδευσης στην Επιστήμη και την Τεχνολογία, Ισραήλ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9978f2daf_0_2521"/>
          <p:cNvSpPr/>
          <p:nvPr/>
        </p:nvSpPr>
        <p:spPr>
          <a:xfrm>
            <a:off x="4401901" y="2341361"/>
            <a:ext cx="3069676" cy="1077912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139978f2daf_0_252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10</a:t>
            </a:fld>
            <a:endParaRPr/>
          </a:p>
        </p:txBody>
      </p:sp>
      <p:sp>
        <p:nvSpPr>
          <p:cNvPr id="333" name="Google Shape;333;g139978f2daf_0_2521"/>
          <p:cNvSpPr txBox="1"/>
          <p:nvPr/>
        </p:nvSpPr>
        <p:spPr>
          <a:xfrm>
            <a:off x="4159267" y="2511005"/>
            <a:ext cx="355494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4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Ευχαριστώ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>
            <a:spLocks noGrp="1"/>
          </p:cNvSpPr>
          <p:nvPr>
            <p:ph type="body" idx="1"/>
          </p:nvPr>
        </p:nvSpPr>
        <p:spPr>
          <a:xfrm>
            <a:off x="623393" y="541719"/>
            <a:ext cx="86400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600" b="1"/>
            </a:pPr>
            <a:r>
              <a:rPr sz="2800"/>
              <a:t>ΣΩΣΤΟ Ή ΛΑΘΟΣ; </a:t>
            </a:r>
            <a:endParaRPr sz="2800" b="1"/>
          </a:p>
        </p:txBody>
      </p:sp>
      <p:sp>
        <p:nvSpPr>
          <p:cNvPr id="144" name="Google Shape;144;p4"/>
          <p:cNvSpPr/>
          <p:nvPr/>
        </p:nvSpPr>
        <p:spPr>
          <a:xfrm>
            <a:off x="5359475" y="3559125"/>
            <a:ext cx="2492400" cy="2715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5. Το τηγάνισμα καταστρέφει το ελαιόλαδο και μπορεί να προκαλέσει καρκίνο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296325" y="1391125"/>
            <a:ext cx="2614800" cy="2465400"/>
          </a:xfrm>
          <a:prstGeom prst="wedgeEllipseCallout">
            <a:avLst>
              <a:gd name="adj1" fmla="val 31894"/>
              <a:gd name="adj2" fmla="val 67178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1. Η σοκολάτα βοηθάει στη συγκέντρωση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8710150" y="3559125"/>
            <a:ext cx="2492400" cy="2715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6. Η σοκολάτα προκαλεί ακμή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7433838" y="699050"/>
            <a:ext cx="2492400" cy="2715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3. Η ζάχαρη από τα φρούτα είναι υγιεινή επειδή είναι από τα φρούτα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4357000" y="541725"/>
            <a:ext cx="2492400" cy="2715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1800">
                <a:solidFill>
                  <a:schemeClr val="lt1"/>
                </a:solidFill>
              </a:rPr>
              <a:t>2.</a:t>
            </a:r>
            <a:r>
              <a:rPr sz="1800">
                <a:solidFill>
                  <a:srgbClr val="000000"/>
                </a:solidFill>
              </a:rPr>
              <a:t> </a:t>
            </a:r>
            <a:r>
              <a:rPr sz="1800">
                <a:solidFill>
                  <a:schemeClr val="lt1"/>
                </a:solidFill>
              </a:rPr>
              <a:t>Η κατανάλωση τόνου βοηθά στη διατήρηση της υγείας της καρδιάς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2599700" y="3414650"/>
            <a:ext cx="2492400" cy="2715600"/>
          </a:xfrm>
          <a:prstGeom prst="wedgeEllipseCallout">
            <a:avLst>
              <a:gd name="adj1" fmla="val -6604"/>
              <a:gd name="adj2" fmla="val 62565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4. Ο τόνος περιέχει υδράργυρο και πρέπει να αποφεύγεται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9978f2daf_0_134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</a:t>
            </a:fld>
            <a:endParaRPr/>
          </a:p>
        </p:txBody>
      </p:sp>
      <p:pic>
        <p:nvPicPr>
          <p:cNvPr id="282" name="Google Shape;282;g139978f2daf_0_1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1988" y="2108225"/>
            <a:ext cx="5768025" cy="29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39978f2daf_0_1340"/>
          <p:cNvSpPr txBox="1"/>
          <p:nvPr/>
        </p:nvSpPr>
        <p:spPr>
          <a:xfrm>
            <a:off x="3299273" y="5108550"/>
            <a:ext cx="562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NL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https://www.danversdocs.com/blog/what-to-eat-and-not-eat-to-prevent-high-blood-pressure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432BC-B45E-069C-1B52-A4C6C46AF476}"/>
              </a:ext>
            </a:extLst>
          </p:cNvPr>
          <p:cNvSpPr txBox="1"/>
          <p:nvPr/>
        </p:nvSpPr>
        <p:spPr>
          <a:xfrm>
            <a:off x="249382" y="389911"/>
            <a:ext cx="11405061" cy="112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l-GR" dirty="0">
                <a:solidFill>
                  <a:schemeClr val="bg1"/>
                </a:solidFill>
              </a:rPr>
              <a:t>Ποιες αποφάσεις σχετικά με τη διατροφή λάβατε χθες ή κατά την προηγούμενη εβδομάδα;</a:t>
            </a:r>
            <a:endParaRPr lang="el-GR"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/>
        </p:nvSpPr>
        <p:spPr>
          <a:xfrm>
            <a:off x="724150" y="251125"/>
            <a:ext cx="106392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sz="3100" b="1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Τι θα κάνατε αν διαβάζατε αυτό το tweet; Θα τρώγατε ξανά μαύρη σοκολάτα;</a:t>
            </a:r>
            <a:endParaRPr sz="3100" b="1" i="0" u="none" strike="noStrike" cap="none">
              <a:solidFill>
                <a:srgbClr val="0044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E76B0-3D6F-4E74-B9F7-F86E64BE8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1689100"/>
            <a:ext cx="9918700" cy="43688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E13F56-285B-4FDE-B558-869F7A4AF668}"/>
              </a:ext>
            </a:extLst>
          </p:cNvPr>
          <p:cNvSpPr/>
          <p:nvPr/>
        </p:nvSpPr>
        <p:spPr>
          <a:xfrm>
            <a:off x="3350260" y="1841500"/>
            <a:ext cx="883920" cy="3302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>
              <a:defRPr sz="2100" b="1">
                <a:solidFill>
                  <a:srgbClr val="1C1F24"/>
                </a:solidFill>
                <a:latin typeface="Arial"/>
              </a:defRPr>
            </a:pPr>
            <a:r>
              <a:t>Tweet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F57DB94-E51F-4E92-A984-8F1F261439E6}"/>
              </a:ext>
            </a:extLst>
          </p:cNvPr>
          <p:cNvSpPr/>
          <p:nvPr/>
        </p:nvSpPr>
        <p:spPr>
          <a:xfrm>
            <a:off x="3406140" y="2608580"/>
            <a:ext cx="1229360" cy="2082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>
              <a:defRPr sz="1600">
                <a:solidFill>
                  <a:srgbClr val="1C1F24"/>
                </a:solidFill>
                <a:latin typeface="Arial"/>
              </a:defRPr>
            </a:pPr>
            <a:r>
              <a:t>USA TODAY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39A11FB-26C1-4E8A-A6FA-BD65AA383DEF}"/>
              </a:ext>
            </a:extLst>
          </p:cNvPr>
          <p:cNvSpPr/>
          <p:nvPr/>
        </p:nvSpPr>
        <p:spPr>
          <a:xfrm>
            <a:off x="3406140" y="2933700"/>
            <a:ext cx="1371600" cy="1625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>
              <a:defRPr sz="1600">
                <a:solidFill>
                  <a:srgbClr val="63707C"/>
                </a:solidFill>
                <a:latin typeface="Arial"/>
              </a:defRPr>
            </a:pPr>
            <a:r>
              <a:t>©USATODAY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53B6AC-CAD8-4D98-8D9E-F0C4E7C7FF79}"/>
              </a:ext>
            </a:extLst>
          </p:cNvPr>
          <p:cNvSpPr/>
          <p:nvPr/>
        </p:nvSpPr>
        <p:spPr>
          <a:xfrm>
            <a:off x="2562860" y="3462020"/>
            <a:ext cx="7929880" cy="12369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5000"/>
              </a:lnSpc>
              <a:defRPr sz="2600">
                <a:latin typeface="Arial"/>
              </a:defRPr>
            </a:pPr>
            <a:r>
              <a:rPr>
                <a:solidFill>
                  <a:srgbClr val="1C1F24"/>
                </a:solidFill>
              </a:rPr>
              <a:t>Έρευνες δείχνουν ότι η σοκολάτα με τουλάχιστον 70% κακάο μπορεί να υποστηρίξει τη γνωστική, ενδοκρινική και καρδιαγγειακή υγεία. </a:t>
            </a:r>
            <a:r>
              <a:rPr>
                <a:solidFill>
                  <a:srgbClr val="44A0F2"/>
                </a:solidFill>
              </a:rPr>
              <a:t>usat.ly/2r2jGqw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8752E0D-595F-4D94-8E2C-0609F0F9A3FD}"/>
              </a:ext>
            </a:extLst>
          </p:cNvPr>
          <p:cNvSpPr/>
          <p:nvPr/>
        </p:nvSpPr>
        <p:spPr>
          <a:xfrm>
            <a:off x="2550160" y="4902200"/>
            <a:ext cx="3416300" cy="3022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>
              <a:defRPr sz="1600">
                <a:solidFill>
                  <a:srgbClr val="63707C"/>
                </a:solidFill>
                <a:latin typeface="Arial"/>
              </a:defRPr>
            </a:pPr>
            <a:r>
              <a:t>7:35 π.μ. - 27 Απρ 2018 • Hootsuite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1E1526-5C52-4848-B52A-D71EAB4901D8}"/>
              </a:ext>
            </a:extLst>
          </p:cNvPr>
          <p:cNvSpPr/>
          <p:nvPr/>
        </p:nvSpPr>
        <p:spPr>
          <a:xfrm>
            <a:off x="2616200" y="5674360"/>
            <a:ext cx="1320800" cy="2463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>
              <a:defRPr sz="1500">
                <a:latin typeface="Arial"/>
              </a:defRPr>
            </a:pPr>
            <a:r>
              <a:rPr>
                <a:solidFill>
                  <a:srgbClr val="1C1F24"/>
                </a:solidFill>
              </a:rPr>
              <a:t>247 </a:t>
            </a:r>
            <a:r>
              <a:rPr>
                <a:solidFill>
                  <a:srgbClr val="63707C"/>
                </a:solidFill>
              </a:rPr>
              <a:t>Retweet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AC1128-877A-49EA-969E-C6B3E0F927C9}"/>
              </a:ext>
            </a:extLst>
          </p:cNvPr>
          <p:cNvSpPr/>
          <p:nvPr/>
        </p:nvSpPr>
        <p:spPr>
          <a:xfrm>
            <a:off x="4140200" y="5674360"/>
            <a:ext cx="1615440" cy="2743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>
              <a:defRPr sz="1500">
                <a:latin typeface="Arial"/>
              </a:defRPr>
            </a:pPr>
            <a:r>
              <a:rPr>
                <a:solidFill>
                  <a:srgbClr val="1C1F24"/>
                </a:solidFill>
              </a:rPr>
              <a:t>95 </a:t>
            </a:r>
            <a:r>
              <a:rPr>
                <a:solidFill>
                  <a:srgbClr val="63707C"/>
                </a:solidFill>
              </a:rPr>
              <a:t>Tweet με παράθεση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1A059E5-D184-44A1-8F7B-BC4C41EA2CE3}"/>
              </a:ext>
            </a:extLst>
          </p:cNvPr>
          <p:cNvSpPr/>
          <p:nvPr/>
        </p:nvSpPr>
        <p:spPr>
          <a:xfrm>
            <a:off x="5958840" y="5674360"/>
            <a:ext cx="970280" cy="2463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>
              <a:defRPr sz="1500">
                <a:latin typeface="Arial"/>
              </a:defRPr>
            </a:pPr>
            <a:r>
              <a:rPr>
                <a:solidFill>
                  <a:srgbClr val="1C1F24"/>
                </a:solidFill>
              </a:rPr>
              <a:t>594 </a:t>
            </a:r>
            <a:r>
              <a:rPr>
                <a:solidFill>
                  <a:srgbClr val="63707C"/>
                </a:solidFill>
              </a:rPr>
              <a:t>Επισημάνσεις "Μου αρέσει"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>
            <a:spLocks noGrp="1"/>
          </p:cNvSpPr>
          <p:nvPr>
            <p:ph type="body" idx="1"/>
          </p:nvPr>
        </p:nvSpPr>
        <p:spPr>
          <a:xfrm>
            <a:off x="3422900" y="6426000"/>
            <a:ext cx="85458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1300"/>
            </a:pPr>
            <a:r>
              <a:rPr sz="1100"/>
              <a:t>Πηγή: https://www.healthnewsreview.org/2018/05/dark-chocolate-and-health-fudging-the-evidence-with-usa-today/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8D700-5E06-4119-8881-FC9D7248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45" y="35560"/>
            <a:ext cx="9486900" cy="61595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8775CA-D5D1-4A93-988E-B19DC47978AF}"/>
              </a:ext>
            </a:extLst>
          </p:cNvPr>
          <p:cNvSpPr/>
          <p:nvPr/>
        </p:nvSpPr>
        <p:spPr>
          <a:xfrm>
            <a:off x="7541260" y="345440"/>
            <a:ext cx="4140200" cy="5539740"/>
          </a:xfrm>
          <a:prstGeom prst="rect">
            <a:avLst/>
          </a:prstGeom>
          <a:solidFill>
            <a:srgbClr val="5C2626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7000"/>
              </a:lnSpc>
              <a:spcAft>
                <a:spcPts val="1470"/>
              </a:spcAft>
              <a:defRPr sz="3100">
                <a:solidFill>
                  <a:srgbClr val="FFFFFF"/>
                </a:solidFill>
                <a:latin typeface="Arial"/>
              </a:defRPr>
            </a:pPr>
            <a:r>
              <a:rPr sz="2400" dirty="0" err="1"/>
              <a:t>Τι</a:t>
            </a:r>
            <a:r>
              <a:rPr sz="2400" dirty="0"/>
              <a:t> π</a:t>
            </a:r>
            <a:r>
              <a:rPr sz="2400" dirty="0" err="1"/>
              <a:t>ρέ</a:t>
            </a:r>
            <a:r>
              <a:rPr sz="2400" dirty="0"/>
              <a:t>πει να γνωρίζετε...</a:t>
            </a:r>
          </a:p>
          <a:p>
            <a:pPr indent="0">
              <a:lnSpc>
                <a:spcPct val="92000"/>
              </a:lnSpc>
              <a:spcAft>
                <a:spcPts val="1120"/>
              </a:spcAft>
              <a:defRPr sz="1900">
                <a:solidFill>
                  <a:srgbClr val="FFFFFF"/>
                </a:solidFill>
                <a:latin typeface="Tahoma"/>
              </a:defRPr>
            </a:pPr>
            <a:r>
              <a:rPr sz="1600" dirty="0"/>
              <a:t>• Ο </a:t>
            </a:r>
            <a:r>
              <a:rPr sz="1600" dirty="0" err="1"/>
              <a:t>ισχυρισμός</a:t>
            </a:r>
            <a:r>
              <a:rPr sz="1600" dirty="0"/>
              <a:t> α</a:t>
            </a:r>
            <a:r>
              <a:rPr sz="1600" dirty="0" err="1"/>
              <a:t>υτός</a:t>
            </a:r>
            <a:r>
              <a:rPr sz="1600" dirty="0"/>
              <a:t> βα</a:t>
            </a:r>
            <a:r>
              <a:rPr sz="1600" dirty="0" err="1"/>
              <a:t>σίζετ</a:t>
            </a:r>
            <a:r>
              <a:rPr sz="1600" dirty="0"/>
              <a:t>αι σε δύο πιλοτικές μελέτες που περιλάμβαναν συνολικά μόλις 10 άτομα. </a:t>
            </a:r>
            <a:r>
              <a:rPr sz="1600" dirty="0" err="1"/>
              <a:t>Οι</a:t>
            </a:r>
            <a:r>
              <a:rPr sz="1600" dirty="0"/>
              <a:t> π</a:t>
            </a:r>
            <a:r>
              <a:rPr sz="1600" dirty="0" err="1"/>
              <a:t>ιλοτικές</a:t>
            </a:r>
            <a:r>
              <a:rPr sz="1600" dirty="0"/>
              <a:t> </a:t>
            </a:r>
            <a:r>
              <a:rPr sz="1600" dirty="0" err="1"/>
              <a:t>μελέτες</a:t>
            </a:r>
            <a:r>
              <a:rPr sz="1600" dirty="0"/>
              <a:t> πρα</a:t>
            </a:r>
            <a:r>
              <a:rPr sz="1600" dirty="0" err="1"/>
              <a:t>γμ</a:t>
            </a:r>
            <a:r>
              <a:rPr sz="1600" dirty="0"/>
              <a:t>ατοποιούνται για να προσδιοριστεί εάν μια ιδέα είναι ασφαλής και εφικτή για μια μεγαλύτερη μελέτη.</a:t>
            </a:r>
          </a:p>
          <a:p>
            <a:pPr indent="0">
              <a:lnSpc>
                <a:spcPct val="92000"/>
              </a:lnSpc>
              <a:spcAft>
                <a:spcPts val="1470"/>
              </a:spcAft>
              <a:defRPr sz="1900">
                <a:solidFill>
                  <a:srgbClr val="FFFFFF"/>
                </a:solidFill>
                <a:latin typeface="Tahoma"/>
              </a:defRPr>
            </a:pPr>
            <a:r>
              <a:rPr sz="1600" dirty="0"/>
              <a:t>• </a:t>
            </a:r>
            <a:r>
              <a:rPr sz="1600" dirty="0" err="1"/>
              <a:t>Οι</a:t>
            </a:r>
            <a:r>
              <a:rPr sz="1600" dirty="0"/>
              <a:t> </a:t>
            </a:r>
            <a:r>
              <a:rPr sz="1600" dirty="0" err="1"/>
              <a:t>μελέτες</a:t>
            </a:r>
            <a:r>
              <a:rPr sz="1600" dirty="0"/>
              <a:t> </a:t>
            </a:r>
            <a:r>
              <a:rPr sz="1600" dirty="0" err="1"/>
              <a:t>δεν</a:t>
            </a:r>
            <a:r>
              <a:rPr sz="1600" dirty="0"/>
              <a:t> </a:t>
            </a:r>
            <a:r>
              <a:rPr sz="1600" dirty="0" err="1"/>
              <a:t>έχουν</a:t>
            </a:r>
            <a:r>
              <a:rPr sz="1600" dirty="0"/>
              <a:t> </a:t>
            </a:r>
            <a:r>
              <a:rPr sz="1600" dirty="0" err="1"/>
              <a:t>δημοσιευθεί</a:t>
            </a:r>
            <a:r>
              <a:rPr sz="1600" dirty="0"/>
              <a:t>, οπ</a:t>
            </a:r>
            <a:r>
              <a:rPr sz="1600" dirty="0" err="1"/>
              <a:t>ότε</a:t>
            </a:r>
            <a:r>
              <a:rPr sz="1600" dirty="0"/>
              <a:t> κα</a:t>
            </a:r>
            <a:r>
              <a:rPr sz="1600" dirty="0" err="1"/>
              <a:t>νείς</a:t>
            </a:r>
            <a:r>
              <a:rPr sz="1600" dirty="0"/>
              <a:t> </a:t>
            </a:r>
            <a:r>
              <a:rPr sz="1600" dirty="0" err="1"/>
              <a:t>δεν</a:t>
            </a:r>
            <a:r>
              <a:rPr sz="1600" dirty="0"/>
              <a:t> </a:t>
            </a:r>
            <a:r>
              <a:rPr sz="1600" dirty="0" err="1"/>
              <a:t>έχει</a:t>
            </a:r>
            <a:r>
              <a:rPr sz="1600" dirty="0"/>
              <a:t> </a:t>
            </a:r>
            <a:r>
              <a:rPr sz="1600" dirty="0" err="1"/>
              <a:t>ελέγξει</a:t>
            </a:r>
            <a:r>
              <a:rPr sz="1600" dirty="0"/>
              <a:t> τα </a:t>
            </a:r>
            <a:r>
              <a:rPr sz="1600" dirty="0" err="1"/>
              <a:t>δεδομέν</a:t>
            </a:r>
            <a:r>
              <a:rPr sz="1600" dirty="0"/>
              <a:t>α.</a:t>
            </a:r>
          </a:p>
          <a:p>
            <a:pPr indent="0">
              <a:lnSpc>
                <a:spcPct val="92000"/>
              </a:lnSpc>
              <a:defRPr sz="1900">
                <a:solidFill>
                  <a:srgbClr val="FFFFFF"/>
                </a:solidFill>
                <a:latin typeface="Tahoma"/>
              </a:defRPr>
            </a:pPr>
            <a:r>
              <a:rPr sz="1600" dirty="0"/>
              <a:t>• Ο </a:t>
            </a:r>
            <a:r>
              <a:rPr sz="1600" dirty="0" err="1"/>
              <a:t>τίτλος</a:t>
            </a:r>
            <a:r>
              <a:rPr sz="1600" dirty="0"/>
              <a:t> (α</a:t>
            </a:r>
            <a:r>
              <a:rPr sz="1600" dirty="0" err="1"/>
              <a:t>ριστερά</a:t>
            </a:r>
            <a:r>
              <a:rPr sz="1600" dirty="0"/>
              <a:t>) </a:t>
            </a:r>
            <a:r>
              <a:rPr sz="1600" dirty="0" err="1"/>
              <a:t>λέει</a:t>
            </a:r>
            <a:r>
              <a:rPr sz="1600" dirty="0"/>
              <a:t> </a:t>
            </a:r>
            <a:r>
              <a:rPr sz="1600" dirty="0" err="1"/>
              <a:t>ότι</a:t>
            </a:r>
            <a:r>
              <a:rPr sz="1600" dirty="0"/>
              <a:t> η μα</a:t>
            </a:r>
            <a:r>
              <a:rPr sz="1600" dirty="0" err="1"/>
              <a:t>ύρη</a:t>
            </a:r>
            <a:r>
              <a:rPr sz="1600" dirty="0"/>
              <a:t> </a:t>
            </a:r>
            <a:r>
              <a:rPr sz="1600" dirty="0" err="1"/>
              <a:t>σοκολάτ</a:t>
            </a:r>
            <a:r>
              <a:rPr sz="1600" dirty="0"/>
              <a:t>α «υποστηρίζει» την υγεία. </a:t>
            </a:r>
            <a:r>
              <a:rPr sz="1600" dirty="0" err="1"/>
              <a:t>Ουσι</a:t>
            </a:r>
            <a:r>
              <a:rPr sz="1600" dirty="0"/>
              <a:t>αστικά, πρόκειται για έναν ανούσιο ισχυρισμό</a:t>
            </a:r>
            <a:r>
              <a:rPr lang="el-GR" sz="1600" dirty="0"/>
              <a:t> - </a:t>
            </a:r>
            <a:r>
              <a:rPr sz="1600" dirty="0"/>
              <a:t>ο </a:t>
            </a:r>
            <a:r>
              <a:rPr sz="1600" dirty="0" err="1"/>
              <a:t>συγκεκριμένος</a:t>
            </a:r>
            <a:r>
              <a:rPr sz="1600" dirty="0"/>
              <a:t> </a:t>
            </a:r>
            <a:r>
              <a:rPr sz="1600" dirty="0" err="1"/>
              <a:t>ισχυρισμός</a:t>
            </a:r>
            <a:r>
              <a:rPr sz="1600" dirty="0"/>
              <a:t> </a:t>
            </a:r>
            <a:r>
              <a:rPr sz="1600" dirty="0" err="1"/>
              <a:t>χρησιμο</a:t>
            </a:r>
            <a:r>
              <a:rPr sz="1600" dirty="0"/>
              <a:t>ποιείται συχνά από υπεύθυνους μάρκετινγκ που προσπαθούν να πουλήσουν διατροφικά προϊόντα με παραπλανητικά μέσα.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B2568E0-C8A3-4950-A28F-8A647D1A8D0D}"/>
              </a:ext>
            </a:extLst>
          </p:cNvPr>
          <p:cNvSpPr/>
          <p:nvPr/>
        </p:nvSpPr>
        <p:spPr>
          <a:xfrm>
            <a:off x="2771140" y="1025960"/>
            <a:ext cx="4140200" cy="360680"/>
          </a:xfrm>
          <a:prstGeom prst="rect">
            <a:avLst/>
          </a:prstGeom>
          <a:solidFill>
            <a:srgbClr val="573B47"/>
          </a:solidFill>
        </p:spPr>
        <p:txBody>
          <a:bodyPr wrap="none" lIns="0" tIns="0" rIns="0" bIns="0">
            <a:noAutofit/>
          </a:bodyPr>
          <a:lstStyle/>
          <a:p>
            <a:pPr indent="0">
              <a:defRPr sz="1075" b="1">
                <a:solidFill>
                  <a:srgbClr val="E0DCDD"/>
                </a:solidFill>
                <a:latin typeface="Arial Narrow"/>
              </a:defRPr>
            </a:pPr>
            <a:r>
              <a:rPr sz="1000" dirty="0"/>
              <a:t>ΠΩΣ ΝΑ ΒΕΛΤΙΩΣΕΤΕ ΤΗΝ ΚΡΙΤΙΚΗ ΣΚΕΨΗ ΣΑΣ ΣΧΕΤΙΚΑ ΜΕ ΤΗ ΦΡΟΝΤΙΔΑ ΤΗΣ ΥΓΕΙΑΣ ΣΑΣ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AFE7C6-9FF7-4E9F-A6BB-93DA25C3165B}"/>
              </a:ext>
            </a:extLst>
          </p:cNvPr>
          <p:cNvSpPr/>
          <p:nvPr/>
        </p:nvSpPr>
        <p:spPr>
          <a:xfrm>
            <a:off x="3197860" y="1818640"/>
            <a:ext cx="833120" cy="360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350"/>
              </a:spcAft>
              <a:defRPr sz="1000" b="1">
                <a:solidFill>
                  <a:srgbClr val="27292C"/>
                </a:solidFill>
                <a:latin typeface="Tahoma"/>
              </a:defRPr>
            </a:pPr>
            <a:r>
              <a:rPr sz="900"/>
              <a:t>USA TODAY</a:t>
            </a:r>
          </a:p>
          <a:p>
            <a:pPr indent="0">
              <a:defRPr sz="650">
                <a:solidFill>
                  <a:srgbClr val="7D8C98"/>
                </a:solidFill>
                <a:latin typeface="Arial"/>
              </a:defRPr>
            </a:pPr>
            <a:r>
              <a:rPr sz="600"/>
              <a:t>USATODAY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BDFD1D-D0AF-425C-864B-D2F64DA10F66}"/>
              </a:ext>
            </a:extLst>
          </p:cNvPr>
          <p:cNvSpPr/>
          <p:nvPr/>
        </p:nvSpPr>
        <p:spPr>
          <a:xfrm>
            <a:off x="6169660" y="1935480"/>
            <a:ext cx="426720" cy="1447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>
              <a:defRPr sz="850" b="1">
                <a:solidFill>
                  <a:srgbClr val="2A9CE4"/>
                </a:solidFill>
                <a:latin typeface="Arial"/>
              </a:defRPr>
            </a:pPr>
            <a:r>
              <a:rPr sz="700"/>
              <a:t>Ακολουθήστε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244253-20AB-4F55-8163-93C4037E6800}"/>
              </a:ext>
            </a:extLst>
          </p:cNvPr>
          <p:cNvSpPr/>
          <p:nvPr/>
        </p:nvSpPr>
        <p:spPr>
          <a:xfrm>
            <a:off x="2771140" y="2301240"/>
            <a:ext cx="3789680" cy="9652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defRPr sz="1600">
                <a:solidFill>
                  <a:srgbClr val="27292C"/>
                </a:solidFill>
                <a:latin typeface="Arial"/>
              </a:defRPr>
            </a:pPr>
            <a:r>
              <a:t>Έρευνες δείχνουν ότι η σοκολάτα με τουλάχιστον 70% κακάο μπορεί να υποστηρίξει τη γνωστική, ενδοκρινική και καρδιαγγειακή υγεία.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623398" y="440500"/>
            <a:ext cx="9621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600" b="1"/>
            </a:pPr>
            <a:r>
              <a:t>Τι μπορούμε να κάνουμε λοιπόν; </a:t>
            </a: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600" b="1"/>
            </a:pPr>
            <a:r>
              <a:t>Ορισμένοι προτεινόμενοι δείκτες αξιολόγησης</a:t>
            </a:r>
            <a:endParaRPr sz="3600" b="1"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4"/>
          </p:nvPr>
        </p:nvSpPr>
        <p:spPr>
          <a:xfrm>
            <a:off x="837900" y="1515816"/>
            <a:ext cx="10516200" cy="463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0000" lvl="0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AutoNum type="arabicPeriod"/>
              <a:defRPr sz="2800"/>
            </a:pPr>
            <a:r>
              <a:rPr lang="el-GR" sz="2800" b="1" dirty="0"/>
              <a:t> </a:t>
            </a:r>
            <a:r>
              <a:rPr sz="28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Αρμοδιότητ</a:t>
            </a:r>
            <a:r>
              <a:rPr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α</a:t>
            </a:r>
            <a:r>
              <a:rPr sz="2800" dirty="0"/>
              <a:t> του </a:t>
            </a:r>
          </a:p>
          <a:p>
            <a:pPr marL="755050" lvl="1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pPr>
            <a:r>
              <a:rPr lang="el-GR" sz="2800" dirty="0"/>
              <a:t>Α) </a:t>
            </a:r>
            <a:r>
              <a:rPr sz="2800" dirty="0" err="1"/>
              <a:t>Συντάκτη</a:t>
            </a:r>
            <a:r>
              <a:rPr sz="2800" dirty="0"/>
              <a:t> (π</a:t>
            </a:r>
            <a:r>
              <a:rPr sz="2800" dirty="0" err="1"/>
              <a:t>ροσόντ</a:t>
            </a:r>
            <a:r>
              <a:rPr sz="2800" dirty="0"/>
              <a:t>α, αλλά και οι ειδικοί στους οποίους βασίζεται). </a:t>
            </a:r>
          </a:p>
          <a:p>
            <a:pPr marL="755050" lvl="1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pPr>
            <a:r>
              <a:rPr lang="el-GR" sz="2800" dirty="0"/>
              <a:t>Β) </a:t>
            </a:r>
            <a:r>
              <a:rPr sz="2800" dirty="0" err="1"/>
              <a:t>Εκδότη</a:t>
            </a:r>
            <a:r>
              <a:rPr sz="2800" dirty="0"/>
              <a:t> (η πλα</a:t>
            </a:r>
            <a:r>
              <a:rPr sz="2800" dirty="0" err="1"/>
              <a:t>τφόρμ</a:t>
            </a:r>
            <a:r>
              <a:rPr sz="2800" dirty="0"/>
              <a:t>α).</a:t>
            </a:r>
          </a:p>
          <a:p>
            <a:pPr marL="540000" lvl="0" indent="-234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  <a:defRPr sz="2800"/>
            </a:pPr>
            <a:r>
              <a:rPr lang="el-GR" sz="2800" b="1" dirty="0"/>
              <a:t> </a:t>
            </a:r>
            <a:r>
              <a:rPr sz="28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Αντικειμενικότητ</a:t>
            </a:r>
            <a:r>
              <a:rPr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α</a:t>
            </a:r>
            <a:r>
              <a:rPr sz="2800" b="1" dirty="0"/>
              <a:t> </a:t>
            </a:r>
            <a:r>
              <a:rPr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- </a:t>
            </a:r>
            <a:r>
              <a:rPr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Μπορείτε να προσδιορίσετε τα συμφέροντα του εκδότη/συντάκτη; </a:t>
            </a:r>
          </a:p>
          <a:p>
            <a:pPr marL="540000" lvl="0" indent="-234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  <a:defRPr sz="2800"/>
            </a:pPr>
            <a:r>
              <a:rPr lang="el-GR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Πόσο</a:t>
            </a:r>
            <a:r>
              <a:rPr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π</a:t>
            </a:r>
            <a:r>
              <a:rPr sz="28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ρόσφ</a:t>
            </a:r>
            <a:r>
              <a:rPr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ατες </a:t>
            </a:r>
            <a:r>
              <a:rPr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είναι οι πληροφορίες;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g130a5981c30_0_31"/>
          <p:cNvGraphicFramePr/>
          <p:nvPr/>
        </p:nvGraphicFramePr>
        <p:xfrm>
          <a:off x="137750" y="115900"/>
          <a:ext cx="11916500" cy="6844495"/>
        </p:xfrm>
        <a:graphic>
          <a:graphicData uri="http://schemas.openxmlformats.org/drawingml/2006/table">
            <a:tbl>
              <a:tblPr>
                <a:noFill/>
                <a:tableStyleId>{D4C336C1-0C66-465D-82DF-08C2C1D536E5}</a:tableStyleId>
              </a:tblPr>
              <a:tblGrid>
                <a:gridCol w="104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2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950"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 b="1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          </a:ext>
                          </a:extLst>
                        </a:defRPr>
                      </a:pPr>
                      <a:r>
                        <a:t>Κριτήριο</a:t>
                      </a:r>
                      <a:endParaRPr sz="1200" b="1" u="none" strike="noStrike" cap="none"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b="1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          </a:ext>
                          </a:extLst>
                        </a:defRPr>
                      </a:pPr>
                      <a:r>
                        <a:t>Ο βαθμός στον οποίο το κριτήριο εντοπίζεται στην πηγή πληροφόρησης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50">
                <a:tc gridSpan="2"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          </a:ext>
                          </a:extLst>
                        </a:defRPr>
                      </a:pPr>
                      <a:r>
                        <a:t>Δεν εντοπίζεται (-)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          </a:ext>
                          </a:extLst>
                        </a:defRPr>
                      </a:pPr>
                      <a:r>
                        <a:t>Εντοπίζεται μερικώς (+)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          </a:ext>
                          </a:extLst>
                        </a:defRPr>
                      </a:pPr>
                      <a:r>
                        <a:t>Εντοπίζεται σε μεγάλο βαθμό (++)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18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            </a:ext>
                          </a:extLst>
                        </a:defRPr>
                      </a:pPr>
                      <a:r>
                        <a:t>Αρμοδιότητα 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"/>
                            </a:ext>
                          </a:extLst>
                        </a:defRPr>
                      </a:pPr>
                      <a:r>
                        <a:t>συντάκτης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/>
                      </a:pPr>
                      <a:r>
                        <a:rPr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            </a:ext>
                          </a:extLst>
                        </a:rPr>
                        <a:t>Ο συντάκτης του κειμένου δεν ασχολείται με το εν λόγω θέμα και δεν είναι σαφές από τα όσα γράφει </a:t>
                      </a:r>
                      <a:r>
                        <a:rPr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            </a:ext>
                          </a:extLst>
                        </a:rPr>
                        <a:t>αν </a:t>
                      </a:r>
                      <a:r>
                        <a:rPr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          </a:ext>
                          </a:extLst>
                        </a:rPr>
                        <a:t>παίρνει συνέντευξη από ειδικούς στον εν λόγω τομέα.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/>
                      </a:pPr>
                      <a:r>
                        <a:rPr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"/>
                            </a:ext>
                          </a:extLst>
                        </a:rPr>
                        <a:t>Ο συντάκτης του κειμένου είναι άγνωστος ή είναι άγνωστο σε ποιον βαθμό </a:t>
                      </a:r>
                      <a:r>
                        <a:rPr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            </a:ext>
                          </a:extLst>
                        </a:rPr>
                        <a:t>είναι</a:t>
                      </a:r>
                      <a:r>
                        <a:rPr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2"/>
                            </a:ext>
                          </a:extLst>
                        </a:rPr>
                        <a:t> εξοικειωμένος με τον τομέα ή βασίζεται σε λεγόμενα συνομιλητών από τους οποίους παίρνει συνέντευξη, οι οποίοι όμως δεν είναι ειδικοί στον εν λόγω τομέα.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/>
                      </a:pPr>
                      <a:r>
                        <a:rPr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3"/>
                            </a:ext>
                          </a:extLst>
                        </a:rPr>
                        <a:t>Ο συντάκτης του κειμένου είναι ευρέως γνωστός σε αυτόν τον τομέα ή εκπρόσωπος ενός ευρέως γνωστού φορέα στον τομέα, ή βασίζεται σε γνώμες ειδικών στον τομέα και αναφέρει </a:t>
                      </a:r>
                      <a:r>
                        <a:rPr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4"/>
                            </a:ext>
                          </a:extLst>
                        </a:rPr>
                        <a:t>τα λεγόμενά </a:t>
                      </a:r>
                      <a:r>
                        <a:rPr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5"/>
                            </a:ext>
                          </a:extLst>
                        </a:rPr>
                        <a:t>τους.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1850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6"/>
                            </a:ext>
                          </a:extLst>
                        </a:defRPr>
                      </a:pPr>
                      <a:r>
                        <a:t>εκδότης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7"/>
                            </a:ext>
                          </a:extLst>
                        </a:defRPr>
                      </a:pPr>
                      <a:r>
                        <a:t>Η πηγή όπου δημοσιεύονται οι πληροφορίες είναι άγνωστη ή δεν σχετίζεται με τον εν λόγω τομέα.</a:t>
                      </a:r>
                      <a:endParaRPr sz="1200" u="none" strike="noStrike" cap="none" dirty="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8"/>
                            </a:ext>
                          </a:extLst>
                        </a:defRPr>
                      </a:pPr>
                      <a:r>
                        <a:t>Η πηγή όπου δημοσιεύονται οι πληροφορίες είναι άγνωστη ή είναι άγνωστος ο βαθμός στον οποίο σχετίζεται με τον εν λόγω τομέα.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9"/>
                            </a:ext>
                          </a:extLst>
                        </a:defRPr>
                      </a:pPr>
                      <a:r>
                        <a:t>Η πηγή όπου δημοσιεύονται οι πληροφορίες είναι ευρέως γνωστός φορέας στον χώρο, γνωστή εφημερίδα ή γνωστός εκδότης βιβλίων.</a:t>
                      </a:r>
                      <a:endParaRPr sz="1200" u="none" strike="noStrike" cap="none"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0"/>
                          </a:ext>
                        </a:extLs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67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1"/>
                            </a:ext>
                          </a:extLst>
                        </a:defRPr>
                      </a:pPr>
                      <a:r>
                        <a:t>Αντικειμενικότητα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2"/>
                            </a:ext>
                          </a:extLst>
                        </a:defRPr>
                      </a:pPr>
                      <a:r>
                        <a:t>Οι πληροφορίες δεν είναι αντικειμενικές. Είναι πιθανό ο εκδότης να ενδιαφέρεται για την απόκρυψη ή την αποκάλυψη δεδομένων. Ο συντάκτης παρουσιάζει τις θέσεις του σαν να είναι λογικές.</a:t>
                      </a:r>
                      <a:endParaRPr sz="1200" u="none" strike="noStrike" cap="none"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3"/>
                          </a:ext>
                        </a:extLs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4"/>
                          </a:ext>
                        </a:extLs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5"/>
                            </a:ext>
                          </a:extLst>
                        </a:defRPr>
                      </a:pPr>
                      <a:r>
                        <a:t>Η αντικειμενικότητα του εκδότη πληροφοριών είναι άγνωστη. Μερικές φορές υπάρχει ένα μείγμα από γεγονότα και απόψεις. </a:t>
                      </a:r>
                      <a:endParaRPr sz="1200" u="none" strike="noStrike" cap="none"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6"/>
                          </a:ext>
                        </a:extLs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7"/>
                            </a:ext>
                          </a:extLst>
                        </a:defRPr>
                      </a:pPr>
                      <a:r>
                        <a:t>Ο εκδότης των πληροφοριών δεν ενδιαφέρεται για την προβολή ψευδών δεδομένων. Είναι αναγνωρισμένος ή ανήκει σε αντικειμενικό ερευνητικό ίδρυμα ή δημόσιο φορέα χωρίς εμπορικό συμφέρον για το εν λόγω θέμα. Δεν παρατηρείται ανάμειξη γεγονότων και απόψεων.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5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8"/>
                            </a:ext>
                          </a:extLst>
                        </a:defRPr>
                      </a:pPr>
                      <a:r>
                        <a:t>Πρόσφατες/ενημερωμένες 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9"/>
                            </a:ext>
                          </a:extLst>
                        </a:defRPr>
                      </a:pPr>
                      <a:r>
                        <a:t>Οι πληροφορίες είναι παρωχημένες ή η ημερομηνία γραφής είναι άγνωστη. Δεδομένου του θέματος στο οποίο αναφέρεται το κείμενο, στο χρονικό διάστημα από τη δημοσίευση, είναι πιθανό να έχουν σημειωθεί καινοτομίες στον τομέα.</a:t>
                      </a:r>
                      <a:endParaRPr sz="1200" u="none" strike="noStrike" cap="none"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0"/>
                          </a:ext>
                        </a:extLs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1"/>
                          </a:ext>
                        </a:extLs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2"/>
                            </a:ext>
                          </a:extLst>
                        </a:defRPr>
                      </a:pPr>
                      <a:r>
                        <a:t>Οι πληροφορίες είναι αρκετά παρωχημένες. Δεδομένου του θέματος στο οποίο αναφέρεται το κείμενο, στο χρονικό διάστημα από τη δημοσίευση, είναι πιθανό να έχουν σημειωθεί καινοτομίες.</a:t>
                      </a:r>
                      <a:endParaRPr sz="1200" u="none" strike="noStrike" cap="none"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3"/>
                          </a:ext>
                        </a:extLs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defRPr sz="1200"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4"/>
                            </a:ext>
                          </a:extLst>
                        </a:defRPr>
                      </a:pPr>
                      <a:r>
                        <a:t>Οι πληροφορίες είναι πολύ πρόσφατες. Στην περίπτωση πληροφοριών με τη μορφή ειδήσεων, υπάρχει συσχέτιση μεταξύ της ημερομηνίας γραφής και των ημερομηνιών του καλυπτόμενου συμβάντος, και υπάρχουν ενημερωμένοι σύνδεσμοι</a:t>
                      </a:r>
                      <a:endParaRPr sz="1200" u="none" strike="noStrike" cap="none" dirty="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673974" y="374475"/>
            <a:ext cx="10847465" cy="10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600" b="1"/>
            </a:pPr>
            <a:r>
              <a:rPr sz="3200" dirty="0" err="1"/>
              <a:t>Χρήση</a:t>
            </a:r>
            <a:r>
              <a:rPr sz="3200" dirty="0"/>
              <a:t> </a:t>
            </a:r>
            <a:r>
              <a:rPr sz="3200" dirty="0" err="1"/>
              <a:t>κριτηρίων</a:t>
            </a:r>
            <a:r>
              <a:rPr sz="3200" dirty="0"/>
              <a:t> </a:t>
            </a:r>
            <a:r>
              <a:rPr sz="3200" dirty="0" err="1"/>
              <a:t>γι</a:t>
            </a:r>
            <a:r>
              <a:rPr sz="3200" dirty="0"/>
              <a:t>α την αξιολόγηση πληροφοριών σχετικά με τα τρόφιμα</a:t>
            </a:r>
            <a:endParaRPr sz="3200" b="1" dirty="0"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4"/>
          </p:nvPr>
        </p:nvSpPr>
        <p:spPr>
          <a:xfrm>
            <a:off x="977752" y="1506590"/>
            <a:ext cx="11214247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9387" lvl="0" indent="-1793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AutoNum type="arabicPeriod"/>
              <a:defRPr sz="2800"/>
            </a:pPr>
            <a:r>
              <a:rPr sz="2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Σε</a:t>
            </a:r>
            <a:r>
              <a:rPr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sz="2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μικρές</a:t>
            </a:r>
            <a:r>
              <a:rPr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sz="2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ομάδες</a:t>
            </a:r>
            <a:r>
              <a:rPr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179387" lvl="0" indent="-1793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AutoNum type="arabicPeriod"/>
              <a:defRPr sz="2800"/>
            </a:pPr>
            <a:r>
              <a:rPr lang="el-GR"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sz="2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Κάθε</a:t>
            </a:r>
            <a:r>
              <a:rPr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sz="2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ομάδ</a:t>
            </a:r>
            <a:r>
              <a:rPr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α λαμβάνει: </a:t>
            </a:r>
          </a:p>
          <a:p>
            <a:pPr marL="41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pPr>
            <a:r>
              <a:rPr lang="el-GR" sz="2600" dirty="0"/>
              <a:t>Α) </a:t>
            </a:r>
            <a:r>
              <a:rPr sz="2600" dirty="0" err="1"/>
              <a:t>έν</a:t>
            </a:r>
            <a:r>
              <a:rPr sz="2600" dirty="0"/>
              <a:t>α πίνακα αξιολόγησης</a:t>
            </a:r>
          </a:p>
          <a:p>
            <a:pPr marL="41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pPr>
            <a:r>
              <a:rPr lang="el-GR" sz="2600" dirty="0"/>
              <a:t>Β) </a:t>
            </a:r>
            <a:r>
              <a:rPr sz="2600" dirty="0" err="1"/>
              <a:t>συνδέσμους</a:t>
            </a:r>
            <a:r>
              <a:rPr sz="2600" dirty="0"/>
              <a:t> </a:t>
            </a:r>
            <a:r>
              <a:rPr sz="2600" dirty="0" err="1"/>
              <a:t>με</a:t>
            </a:r>
            <a:r>
              <a:rPr sz="2600" dirty="0"/>
              <a:t> 2 π</a:t>
            </a:r>
            <a:r>
              <a:rPr sz="2600" dirty="0" err="1"/>
              <a:t>ηγές</a:t>
            </a:r>
            <a:r>
              <a:rPr sz="2600" dirty="0"/>
              <a:t> π</a:t>
            </a:r>
            <a:r>
              <a:rPr sz="2600" dirty="0" err="1"/>
              <a:t>ληροφόρησης</a:t>
            </a:r>
            <a:endParaRPr sz="2600" dirty="0"/>
          </a:p>
          <a:p>
            <a:pPr marL="179387" lvl="0" indent="-179387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AutoNum type="arabicPeriod"/>
              <a:defRPr sz="2800"/>
            </a:pPr>
            <a:r>
              <a:rPr lang="el-GR"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sz="2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Συμ</a:t>
            </a:r>
            <a:r>
              <a:rPr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πληρώστε τον πίνακα για κάθε πηγή </a:t>
            </a:r>
          </a:p>
          <a:p>
            <a:pPr marL="179387" lvl="0" indent="-179387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AutoNum type="arabicPeriod"/>
              <a:defRPr sz="2800"/>
            </a:pPr>
            <a:r>
              <a:rPr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Επ</a:t>
            </a:r>
            <a:r>
              <a:rPr sz="2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ιλέξτε</a:t>
            </a:r>
            <a:r>
              <a:rPr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sz="2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έν</a:t>
            </a:r>
            <a:r>
              <a:rPr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α εκπρόσωπο για να παρουσιάσει μία πηγή και χρησιμοποιήστε τον πίνακα αξιολόγησης στην τάξη.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8" descr="Education 01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48" r="19048"/>
          <a:stretch/>
        </p:blipFill>
        <p:spPr>
          <a:xfrm>
            <a:off x="8378232" y="1145366"/>
            <a:ext cx="3456384" cy="4176464"/>
          </a:xfrm>
          <a:prstGeom prst="round2DiagRect">
            <a:avLst>
              <a:gd name="adj1" fmla="val 12259"/>
              <a:gd name="adj2" fmla="val 0"/>
            </a:avLst>
          </a:prstGeom>
          <a:noFill/>
          <a:ln>
            <a:noFill/>
          </a:ln>
        </p:spPr>
      </p:pic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623393" y="541719"/>
            <a:ext cx="71280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 b="1"/>
            </a:pPr>
            <a:r>
              <a:t>Περίληψη</a:t>
            </a:r>
            <a:endParaRPr sz="4000" b="1"/>
          </a:p>
        </p:txBody>
      </p:sp>
      <p:sp>
        <p:nvSpPr>
          <p:cNvPr id="194" name="Google Shape;194;p8"/>
          <p:cNvSpPr txBox="1">
            <a:spLocks noGrp="1"/>
          </p:cNvSpPr>
          <p:nvPr>
            <p:ph type="body" idx="3"/>
          </p:nvPr>
        </p:nvSpPr>
        <p:spPr>
          <a:xfrm>
            <a:off x="623391" y="1179846"/>
            <a:ext cx="7922094" cy="511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pPr>
            <a:r>
              <a:rPr dirty="0" err="1"/>
              <a:t>Ότ</a:t>
            </a:r>
            <a:r>
              <a:rPr dirty="0"/>
              <a:t>αν διαβάζετε πληροφορίες που σχετίζονται με την επιστήμη και τα τρόφιμα στα μέσα κοινωνικής δικτύωσης ή στα παραδοσιακά μέσα ενημέρωσης. </a:t>
            </a:r>
            <a:r>
              <a:rPr dirty="0" err="1"/>
              <a:t>Σκεφτείτε</a:t>
            </a:r>
            <a:r>
              <a:rPr dirty="0"/>
              <a:t>, </a:t>
            </a:r>
            <a:r>
              <a:rPr dirty="0" err="1"/>
              <a:t>θυμηθείτε</a:t>
            </a:r>
            <a:r>
              <a:rPr dirty="0"/>
              <a:t> τα παραπ</a:t>
            </a:r>
            <a:r>
              <a:rPr dirty="0" err="1"/>
              <a:t>άνω</a:t>
            </a:r>
            <a:r>
              <a:rPr dirty="0"/>
              <a:t> και α</a:t>
            </a:r>
            <a:r>
              <a:rPr dirty="0" err="1"/>
              <a:t>ξιολογήστε</a:t>
            </a:r>
            <a:r>
              <a:rPr dirty="0"/>
              <a:t>:</a:t>
            </a:r>
          </a:p>
          <a:p>
            <a:pPr marL="179387" lvl="0" indent="-17938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200"/>
            </a:pPr>
            <a:r>
              <a:rPr dirty="0"/>
              <a:t> </a:t>
            </a:r>
            <a:r>
              <a:rPr dirty="0" err="1"/>
              <a:t>Φύση</a:t>
            </a:r>
            <a:r>
              <a:rPr dirty="0"/>
              <a:t> </a:t>
            </a:r>
            <a:r>
              <a:rPr dirty="0" err="1"/>
              <a:t>της</a:t>
            </a:r>
            <a:r>
              <a:rPr dirty="0"/>
              <a:t> επ</a:t>
            </a:r>
            <a:r>
              <a:rPr dirty="0" err="1"/>
              <a:t>ιστήμης</a:t>
            </a:r>
            <a:r>
              <a:rPr dirty="0"/>
              <a:t> και </a:t>
            </a:r>
            <a:r>
              <a:rPr dirty="0" err="1"/>
              <a:t>του</a:t>
            </a:r>
            <a:r>
              <a:rPr dirty="0"/>
              <a:t> επ</a:t>
            </a:r>
            <a:r>
              <a:rPr dirty="0" err="1"/>
              <a:t>ιστημονικού</a:t>
            </a:r>
            <a:r>
              <a:rPr dirty="0"/>
              <a:t> </a:t>
            </a:r>
            <a:r>
              <a:rPr dirty="0" err="1"/>
              <a:t>έργου</a:t>
            </a:r>
            <a:r>
              <a:rPr dirty="0"/>
              <a:t> – </a:t>
            </a:r>
            <a:r>
              <a:rPr dirty="0" err="1"/>
              <a:t>έχουμε</a:t>
            </a:r>
            <a:r>
              <a:rPr dirty="0"/>
              <a:t> π</a:t>
            </a:r>
            <a:r>
              <a:rPr dirty="0" err="1"/>
              <a:t>ληροφορίες</a:t>
            </a:r>
            <a:r>
              <a:rPr dirty="0"/>
              <a:t> </a:t>
            </a:r>
            <a:r>
              <a:rPr dirty="0" err="1"/>
              <a:t>σχετικά</a:t>
            </a:r>
            <a:r>
              <a:rPr dirty="0"/>
              <a:t> </a:t>
            </a:r>
            <a:r>
              <a:rPr dirty="0" err="1"/>
              <a:t>με</a:t>
            </a:r>
            <a:r>
              <a:rPr dirty="0"/>
              <a:t> επ</a:t>
            </a:r>
            <a:r>
              <a:rPr dirty="0" err="1"/>
              <a:t>ιστημονικά</a:t>
            </a:r>
            <a:r>
              <a:rPr dirty="0"/>
              <a:t> </a:t>
            </a:r>
            <a:r>
              <a:rPr dirty="0" err="1"/>
              <a:t>στοιχεί</a:t>
            </a:r>
            <a:r>
              <a:rPr dirty="0"/>
              <a:t>α; Μπορούμε να τα αξιολογήσουμε; Ξέρουμε κάποιον που μπορούμε να ρωτήσουμε; </a:t>
            </a:r>
          </a:p>
          <a:p>
            <a:pPr marL="179388" lvl="0" indent="-179388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200"/>
            </a:pPr>
            <a:r>
              <a:rPr dirty="0" err="1"/>
              <a:t>Ποι</a:t>
            </a:r>
            <a:r>
              <a:rPr dirty="0"/>
              <a:t>α είναι η αρμοδιότητα του συντάκτη ή του εκδότη, ώστε να κάνει αυτούς τους ισχυρισμούς; </a:t>
            </a:r>
          </a:p>
          <a:p>
            <a:pPr marL="179387" lvl="0" indent="-179387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200"/>
            </a:pPr>
            <a:r>
              <a:rPr dirty="0" err="1"/>
              <a:t>Ποι</a:t>
            </a:r>
            <a:r>
              <a:rPr dirty="0"/>
              <a:t>α είναι τα υποκείμενα συμφέροντα για τη δημοσίευση αυτών των πληροφοριών; </a:t>
            </a:r>
          </a:p>
          <a:p>
            <a:pPr marL="179388" lvl="0" indent="-179388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pPr>
            <a:r>
              <a:rPr dirty="0" err="1"/>
              <a:t>Πόσο</a:t>
            </a:r>
            <a:r>
              <a:rPr dirty="0"/>
              <a:t> π</a:t>
            </a:r>
            <a:r>
              <a:rPr dirty="0" err="1"/>
              <a:t>ρόσφ</a:t>
            </a:r>
            <a:r>
              <a:rPr dirty="0"/>
              <a:t>ατες είναι;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4_witt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7_witte achtergrond, blauwe tekst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03_blauw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912</Words>
  <Application>Microsoft Office PowerPoint</Application>
  <PresentationFormat>Widescreen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Narrow</vt:lpstr>
      <vt:lpstr>Calibri</vt:lpstr>
      <vt:lpstr>Tahoma</vt:lpstr>
      <vt:lpstr>04_witte achtergrond</vt:lpstr>
      <vt:lpstr>07_witte achtergrond, blauwe tekst</vt:lpstr>
      <vt:lpstr>03_blauwe achtergrond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Shana Houben</dc:creator>
  <cp:lastModifiedBy>Petros and Miretta Malioti</cp:lastModifiedBy>
  <cp:revision>6</cp:revision>
  <dcterms:created xsi:type="dcterms:W3CDTF">2018-06-07T11:41:46Z</dcterms:created>
  <dcterms:modified xsi:type="dcterms:W3CDTF">2022-11-14T20:00:09Z</dcterms:modified>
</cp:coreProperties>
</file>